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4612" r:id="rId3"/>
    <p:sldId id="4594" r:id="rId5"/>
    <p:sldId id="4611" r:id="rId6"/>
    <p:sldId id="4613" r:id="rId7"/>
    <p:sldId id="4614" r:id="rId8"/>
    <p:sldId id="4603" r:id="rId9"/>
    <p:sldId id="4619" r:id="rId10"/>
    <p:sldId id="4596" r:id="rId11"/>
    <p:sldId id="4620" r:id="rId12"/>
    <p:sldId id="4617" r:id="rId13"/>
    <p:sldId id="4634" r:id="rId14"/>
    <p:sldId id="4624" r:id="rId15"/>
    <p:sldId id="4625" r:id="rId16"/>
    <p:sldId id="4626" r:id="rId17"/>
    <p:sldId id="4636" r:id="rId18"/>
    <p:sldId id="4623" r:id="rId19"/>
    <p:sldId id="4618" r:id="rId20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2F2F4"/>
    <a:srgbClr val="E9E2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67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4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8F11A-CAA7-41EE-9E1D-B4F4FD45B6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B44C1-13F6-463B-B626-386DA47080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br>
              <a:rPr lang="zh-CN" altLang="en-US">
                <a:sym typeface="+mn-ea"/>
              </a:rPr>
            </a:br>
            <a:br>
              <a:rPr lang="zh-CN" altLang="en-US">
                <a:sym typeface="+mn-ea"/>
              </a:rPr>
            </a:b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br>
              <a:rPr lang="zh-CN" altLang="en-US">
                <a:sym typeface="+mn-ea"/>
              </a:rPr>
            </a:br>
            <a:endParaRPr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2DD49-91D9-45F9-8C16-99BA151814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738D5-A6FF-4159-BA5F-DE248408FF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2DD49-91D9-45F9-8C16-99BA151814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738D5-A6FF-4159-BA5F-DE248408FF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2DD49-91D9-45F9-8C16-99BA151814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738D5-A6FF-4159-BA5F-DE248408FF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2DD49-91D9-45F9-8C16-99BA151814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738D5-A6FF-4159-BA5F-DE248408FF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2DD49-91D9-45F9-8C16-99BA151814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738D5-A6FF-4159-BA5F-DE248408FF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2DD49-91D9-45F9-8C16-99BA151814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738D5-A6FF-4159-BA5F-DE248408FF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2DD49-91D9-45F9-8C16-99BA151814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738D5-A6FF-4159-BA5F-DE248408FF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2DD49-91D9-45F9-8C16-99BA151814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738D5-A6FF-4159-BA5F-DE248408FF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2DD49-91D9-45F9-8C16-99BA151814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738D5-A6FF-4159-BA5F-DE248408FF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2DD49-91D9-45F9-8C16-99BA151814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738D5-A6FF-4159-BA5F-DE248408FF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2DD49-91D9-45F9-8C16-99BA151814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738D5-A6FF-4159-BA5F-DE248408FF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2DD49-91D9-45F9-8C16-99BA151814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738D5-A6FF-4159-BA5F-DE248408FF1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1181100"/>
            <a:ext cx="11917680" cy="33070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4617720"/>
            <a:ext cx="10096500" cy="1333500"/>
          </a:xfrm>
          <a:prstGeom prst="rect">
            <a:avLst/>
          </a:prstGeom>
        </p:spPr>
      </p:pic>
      <p:pic>
        <p:nvPicPr>
          <p:cNvPr id="8" name="图片 7" descr="VS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4800600"/>
            <a:ext cx="914400" cy="9144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06830" y="6080760"/>
            <a:ext cx="6059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参考文献：</a:t>
            </a:r>
            <a:r>
              <a:rPr lang="en-US" altLang="zh-CN"/>
              <a:t>Ann Intern Med. 2019;170(1):W1-W33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7753350" y="1965960"/>
            <a:ext cx="1264920" cy="50292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324350" y="2636520"/>
            <a:ext cx="1844040" cy="47244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357110" y="2636520"/>
            <a:ext cx="1661160" cy="42672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3915" y="1155700"/>
            <a:ext cx="8386445" cy="478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/>
        </p:nvGraphicFramePr>
        <p:xfrm>
          <a:off x="2209800" y="3436620"/>
          <a:ext cx="7574280" cy="2459355"/>
        </p:xfrm>
        <a:graphic>
          <a:graphicData uri="http://schemas.openxmlformats.org/drawingml/2006/table">
            <a:tbl>
              <a:tblPr/>
              <a:tblGrid>
                <a:gridCol w="3787140"/>
                <a:gridCol w="3787140"/>
              </a:tblGrid>
              <a:tr h="1154430"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 </a:t>
                      </a:r>
                      <a:r>
                        <a:rPr 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是否使用恰当数据来源（如队列、</a:t>
                      </a:r>
                      <a:r>
                        <a:rPr lang="en-US" alt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RCT</a:t>
                      </a:r>
                      <a:r>
                        <a:rPr 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、巢式病例对照）？</a:t>
                      </a:r>
                      <a:endParaRPr lang="zh-CN"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Y/PY</a:t>
                      </a:r>
                      <a:r>
                        <a:rPr lang="zh-CN" altLang="en-US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：队列</a:t>
                      </a:r>
                      <a:r>
                        <a:rPr lang="en-US" alt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/RCT/</a:t>
                      </a:r>
                      <a:r>
                        <a:rPr lang="zh-CN" altLang="en-US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巢式病例对照；</a:t>
                      </a:r>
                      <a:r>
                        <a:rPr lang="en-US" alt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N/PN</a:t>
                      </a:r>
                      <a:r>
                        <a:rPr lang="zh-CN" altLang="en-US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：非巢式病例对照；</a:t>
                      </a:r>
                      <a:r>
                        <a:rPr lang="en-US" alt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NI</a:t>
                      </a:r>
                      <a:r>
                        <a:rPr lang="zh-CN" altLang="en-US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：数据来源描述不清</a:t>
                      </a:r>
                      <a:endParaRPr lang="zh-CN" altLang="en-US"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304925"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1.2 </a:t>
                      </a:r>
                      <a:r>
                        <a:rPr 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研究对象纳入排除标准是否恰当？</a:t>
                      </a:r>
                      <a:endParaRPr lang="zh-CN"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Y/PY</a:t>
                      </a:r>
                      <a:r>
                        <a:rPr 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：标准明确且代表目标人群；</a:t>
                      </a:r>
                      <a:r>
                        <a:rPr lang="en-US" alt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N/PN</a:t>
                      </a:r>
                      <a:r>
                        <a:rPr 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：纳入已发生结局者或排除关键亚组；</a:t>
                      </a:r>
                      <a:r>
                        <a:rPr lang="en-US" alt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NI</a:t>
                      </a:r>
                      <a:r>
                        <a:rPr 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：标准未说明</a:t>
                      </a:r>
                      <a:endParaRPr lang="zh-CN"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209800" y="2976245"/>
            <a:ext cx="4238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研究对象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96440" y="2895600"/>
            <a:ext cx="8001000" cy="333756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0" y="1238885"/>
            <a:ext cx="11483340" cy="141732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464165" y="1592580"/>
            <a:ext cx="792480" cy="44196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685800" y="2620645"/>
          <a:ext cx="10927080" cy="3799205"/>
        </p:xfrm>
        <a:graphic>
          <a:graphicData uri="http://schemas.openxmlformats.org/drawingml/2006/table">
            <a:tbl>
              <a:tblPr/>
              <a:tblGrid>
                <a:gridCol w="5463540"/>
                <a:gridCol w="5463540"/>
              </a:tblGrid>
              <a:tr h="1052195"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2.1 </a:t>
                      </a:r>
                      <a:r>
                        <a:rPr 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所有研究对象的预测因子定义与测量是否一致？</a:t>
                      </a:r>
                      <a:endParaRPr lang="zh-CN" sz="24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Y/PY</a:t>
                      </a:r>
                      <a:r>
                        <a:rPr 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：方法统一；</a:t>
                      </a:r>
                      <a:r>
                        <a:rPr lang="en-US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N/PN</a:t>
                      </a:r>
                      <a:r>
                        <a:rPr 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：定义混乱或测量者经验差异大；</a:t>
                      </a:r>
                      <a:r>
                        <a:rPr lang="en-US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NI</a:t>
                      </a:r>
                      <a:r>
                        <a:rPr 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：未说明测量方法</a:t>
                      </a:r>
                      <a:endParaRPr lang="zh-CN" sz="24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373505"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2.2 </a:t>
                      </a:r>
                      <a:r>
                        <a:rPr 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预测因子测量是否盲于结局数据？</a:t>
                      </a:r>
                      <a:endParaRPr lang="zh-CN" sz="24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Y/PY</a:t>
                      </a:r>
                      <a:r>
                        <a:rPr 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：明确盲法或结局未发生时测量；</a:t>
                      </a:r>
                      <a:r>
                        <a:rPr lang="en-US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N/PN</a:t>
                      </a:r>
                      <a:r>
                        <a:rPr 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：已知结局后测量；</a:t>
                      </a:r>
                      <a:r>
                        <a:rPr lang="en-US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NI</a:t>
                      </a:r>
                      <a:r>
                        <a:rPr 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：未说明盲法</a:t>
                      </a:r>
                      <a:endParaRPr lang="zh-CN" sz="24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1373505"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2.3 </a:t>
                      </a:r>
                      <a:r>
                        <a:rPr 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模型应用时，所有预测因子是否可及？</a:t>
                      </a:r>
                      <a:endParaRPr lang="zh-CN" sz="24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Y/PY</a:t>
                      </a:r>
                      <a:r>
                        <a:rPr 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：应用时点可测量；</a:t>
                      </a:r>
                      <a:r>
                        <a:rPr lang="en-US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N/PN</a:t>
                      </a:r>
                      <a:r>
                        <a:rPr 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：无法获取（如模型含术后指标却用于术前预测）；</a:t>
                      </a:r>
                      <a:r>
                        <a:rPr lang="en-US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NI</a:t>
                      </a:r>
                      <a:r>
                        <a:rPr 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：未说明可及性</a:t>
                      </a:r>
                      <a:endParaRPr lang="zh-CN" sz="24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85800" y="193421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预测因子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9595" y="1912620"/>
            <a:ext cx="11323320" cy="470916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672465"/>
            <a:ext cx="11155680" cy="1097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822960" y="2159635"/>
          <a:ext cx="10774680" cy="4561205"/>
        </p:xfrm>
        <a:graphic>
          <a:graphicData uri="http://schemas.openxmlformats.org/drawingml/2006/table">
            <a:tbl>
              <a:tblPr/>
              <a:tblGrid>
                <a:gridCol w="5387340"/>
                <a:gridCol w="5387340"/>
              </a:tblGrid>
              <a:tr h="715010"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3.1 </a:t>
                      </a: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临床结局是否恰当判定？</a:t>
                      </a:r>
                      <a:endParaRPr lang="zh-CN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Y/PY</a:t>
                      </a: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：采用指南推荐方法；</a:t>
                      </a: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N/PN</a:t>
                      </a: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：方法存在缺陷；</a:t>
                      </a: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NI</a:t>
                      </a: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：未说明判定方法</a:t>
                      </a:r>
                      <a:endParaRPr lang="zh-CN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715010"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3.2 </a:t>
                      </a: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是否使用预先设定或标准的结局定义？</a:t>
                      </a:r>
                      <a:endParaRPr lang="zh-CN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Y/PY</a:t>
                      </a: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：定义标准且预先声明；</a:t>
                      </a: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N/PN</a:t>
                      </a: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：定义不标准或事后设定；</a:t>
                      </a: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NI</a:t>
                      </a: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：未说明定义来源</a:t>
                      </a:r>
                      <a:endParaRPr lang="zh-CN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805180"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3.3 </a:t>
                      </a: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预测因子是否从结局定义中排除？</a:t>
                      </a:r>
                      <a:endParaRPr lang="zh-CN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Y/PY</a:t>
                      </a: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：无预测因子纳入结局定义；</a:t>
                      </a: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N/PN</a:t>
                      </a: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：预测因子为结局组成部分；</a:t>
                      </a: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NI</a:t>
                      </a: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：未说明结局定义细节</a:t>
                      </a:r>
                      <a:endParaRPr lang="zh-CN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715010"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3.4 </a:t>
                      </a: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所有研究对象的结局定义与判定是否一致？</a:t>
                      </a:r>
                      <a:endParaRPr lang="zh-CN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Y/PY</a:t>
                      </a: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：方法统一；</a:t>
                      </a: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N/PN</a:t>
                      </a: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：部分对象方法不同；</a:t>
                      </a: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NI</a:t>
                      </a: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：未说明一致性</a:t>
                      </a:r>
                      <a:endParaRPr lang="zh-CN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805180"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3.5 </a:t>
                      </a: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结局判定是否盲于预测因子信息？</a:t>
                      </a:r>
                      <a:endParaRPr lang="zh-CN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Y/PY</a:t>
                      </a: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：明确盲法或判定时未知预测因子；</a:t>
                      </a: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N/PN</a:t>
                      </a: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：已知预测因子后判定；</a:t>
                      </a: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NI</a:t>
                      </a: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：未说明盲法</a:t>
                      </a:r>
                      <a:endParaRPr lang="zh-CN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805815"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3.6 </a:t>
                      </a: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预测因子测量与结局判定的时间间隔是否恰当？</a:t>
                      </a:r>
                      <a:endParaRPr lang="zh-CN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Y/PY</a:t>
                      </a: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：间隔合理（如预后模型随访足够时间）；</a:t>
                      </a: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N/PN</a:t>
                      </a: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：间隔过短</a:t>
                      </a: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过长；</a:t>
                      </a: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NI</a:t>
                      </a: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：未说明时间间隔</a:t>
                      </a:r>
                      <a:endParaRPr lang="zh-CN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" y="224155"/>
            <a:ext cx="10965180" cy="1935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456565" y="3785870"/>
          <a:ext cx="11278870" cy="4751705"/>
        </p:xfrm>
        <a:graphic>
          <a:graphicData uri="http://schemas.openxmlformats.org/drawingml/2006/table">
            <a:tbl>
              <a:tblPr/>
              <a:tblGrid>
                <a:gridCol w="3658235"/>
                <a:gridCol w="7620635"/>
              </a:tblGrid>
              <a:tr h="495300"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Arial" panose="020B0604020202020204"/>
                          <a:ea typeface="等线" panose="02010600030101010101" charset="-122"/>
                        </a:rPr>
                        <a:t>4.1 </a:t>
                      </a:r>
                      <a:r>
                        <a:rPr lang="zh-CN" sz="1400">
                          <a:latin typeface="等线" panose="02010600030101010101" charset="-122"/>
                          <a:ea typeface="等线" panose="02010600030101010101" charset="-122"/>
                        </a:rPr>
                        <a:t>结局事件数是否合理？</a:t>
                      </a:r>
                      <a:endParaRPr lang="zh-CN" sz="1400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Arial" panose="020B0604020202020204"/>
                          <a:ea typeface="等线" panose="02010600030101010101" charset="-122"/>
                        </a:rPr>
                        <a:t>Y/PY</a:t>
                      </a:r>
                      <a:r>
                        <a:rPr lang="zh-CN" sz="1400">
                          <a:latin typeface="等线" panose="02010600030101010101" charset="-122"/>
                          <a:ea typeface="等线" panose="02010600030101010101" charset="-122"/>
                        </a:rPr>
                        <a:t>：建模研究</a:t>
                      </a:r>
                      <a:r>
                        <a:rPr lang="en-US" altLang="zh-CN" sz="1400">
                          <a:latin typeface="Arial" panose="020B0604020202020204"/>
                          <a:ea typeface="等线" panose="02010600030101010101" charset="-122"/>
                        </a:rPr>
                        <a:t>EPV</a:t>
                      </a:r>
                      <a:r>
                        <a:rPr lang="zh-CN" sz="1400">
                          <a:latin typeface="等线" panose="02010600030101010101" charset="-122"/>
                          <a:ea typeface="等线" panose="02010600030101010101" charset="-122"/>
                        </a:rPr>
                        <a:t>（结局数</a:t>
                      </a:r>
                      <a:r>
                        <a:rPr lang="en-US" altLang="zh-CN" sz="1400">
                          <a:latin typeface="Arial" panose="020B0604020202020204"/>
                          <a:ea typeface="等线" panose="02010600030101010101" charset="-122"/>
                        </a:rPr>
                        <a:t>/</a:t>
                      </a:r>
                      <a:r>
                        <a:rPr lang="zh-CN" sz="1400">
                          <a:latin typeface="等线" panose="02010600030101010101" charset="-122"/>
                          <a:ea typeface="等线" panose="02010600030101010101" charset="-122"/>
                        </a:rPr>
                        <a:t>候选预测因子数）</a:t>
                      </a:r>
                      <a:r>
                        <a:rPr lang="en-US" altLang="zh-CN" sz="1400">
                          <a:latin typeface="Arial" panose="020B0604020202020204"/>
                          <a:ea typeface="等线" panose="02010600030101010101" charset="-122"/>
                        </a:rPr>
                        <a:t>≥10-20</a:t>
                      </a:r>
                      <a:r>
                        <a:rPr lang="zh-CN" sz="1400">
                          <a:latin typeface="等线" panose="02010600030101010101" charset="-122"/>
                          <a:ea typeface="等线" panose="02010600030101010101" charset="-122"/>
                        </a:rPr>
                        <a:t>，验证研究结局数</a:t>
                      </a:r>
                      <a:r>
                        <a:rPr lang="en-US" altLang="zh-CN" sz="1400">
                          <a:latin typeface="Arial" panose="020B0604020202020204"/>
                          <a:ea typeface="等线" panose="02010600030101010101" charset="-122"/>
                        </a:rPr>
                        <a:t>≥100</a:t>
                      </a:r>
                      <a:r>
                        <a:rPr lang="zh-CN" sz="1400">
                          <a:latin typeface="等线" panose="02010600030101010101" charset="-122"/>
                          <a:ea typeface="等线" panose="02010600030101010101" charset="-122"/>
                        </a:rPr>
                        <a:t>；</a:t>
                      </a:r>
                      <a:r>
                        <a:rPr lang="en-US" altLang="zh-CN" sz="1400">
                          <a:latin typeface="Arial" panose="020B0604020202020204"/>
                          <a:ea typeface="等线" panose="02010600030101010101" charset="-122"/>
                        </a:rPr>
                        <a:t>N/PN</a:t>
                      </a:r>
                      <a:r>
                        <a:rPr lang="zh-CN" sz="1400">
                          <a:latin typeface="等线" panose="02010600030101010101" charset="-122"/>
                          <a:ea typeface="等线" panose="02010600030101010101" charset="-122"/>
                        </a:rPr>
                        <a:t>：</a:t>
                      </a:r>
                      <a:r>
                        <a:rPr lang="en-US" altLang="zh-CN" sz="1400">
                          <a:latin typeface="Arial" panose="020B0604020202020204"/>
                          <a:ea typeface="等线" panose="02010600030101010101" charset="-122"/>
                        </a:rPr>
                        <a:t>EPV&lt;10</a:t>
                      </a:r>
                      <a:r>
                        <a:rPr lang="zh-CN" sz="1400">
                          <a:latin typeface="等线" panose="02010600030101010101" charset="-122"/>
                          <a:ea typeface="等线" panose="02010600030101010101" charset="-122"/>
                        </a:rPr>
                        <a:t>或验证结局数</a:t>
                      </a:r>
                      <a:r>
                        <a:rPr lang="en-US" altLang="zh-CN" sz="1400">
                          <a:latin typeface="Arial" panose="020B0604020202020204"/>
                          <a:ea typeface="等线" panose="02010600030101010101" charset="-122"/>
                        </a:rPr>
                        <a:t>&lt;100</a:t>
                      </a:r>
                      <a:r>
                        <a:rPr lang="zh-CN" sz="1400">
                          <a:latin typeface="等线" panose="02010600030101010101" charset="-122"/>
                          <a:ea typeface="等线" panose="02010600030101010101" charset="-122"/>
                        </a:rPr>
                        <a:t>；</a:t>
                      </a:r>
                      <a:r>
                        <a:rPr lang="en-US" altLang="zh-CN" sz="1400">
                          <a:latin typeface="Arial" panose="020B0604020202020204"/>
                          <a:ea typeface="等线" panose="02010600030101010101" charset="-122"/>
                        </a:rPr>
                        <a:t>NI</a:t>
                      </a:r>
                      <a:r>
                        <a:rPr lang="zh-CN" sz="1400">
                          <a:latin typeface="等线" panose="02010600030101010101" charset="-122"/>
                          <a:ea typeface="等线" panose="02010600030101010101" charset="-122"/>
                        </a:rPr>
                        <a:t>：未报告结局数或预测因子数</a:t>
                      </a:r>
                      <a:endParaRPr lang="zh-CN" sz="1400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Arial" panose="020B0604020202020204"/>
                          <a:ea typeface="等线" panose="02010600030101010101" charset="-122"/>
                        </a:rPr>
                        <a:t>4.2 </a:t>
                      </a:r>
                      <a:r>
                        <a:rPr lang="zh-CN" sz="1400">
                          <a:latin typeface="等线" panose="02010600030101010101" charset="-122"/>
                          <a:ea typeface="等线" panose="02010600030101010101" charset="-122"/>
                        </a:rPr>
                        <a:t>连续型与分类型预测因子处理是否恰当？</a:t>
                      </a:r>
                      <a:endParaRPr lang="zh-CN" sz="1400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Arial" panose="020B0604020202020204"/>
                          <a:ea typeface="等线" panose="02010600030101010101" charset="-122"/>
                        </a:rPr>
                        <a:t>Y/PY</a:t>
                      </a:r>
                      <a:r>
                        <a:rPr lang="zh-CN" sz="1400">
                          <a:latin typeface="等线" panose="02010600030101010101" charset="-122"/>
                          <a:ea typeface="等线" panose="02010600030101010101" charset="-122"/>
                        </a:rPr>
                        <a:t>：连续变量未随意分类或检验非线性；</a:t>
                      </a:r>
                      <a:r>
                        <a:rPr lang="en-US" altLang="zh-CN" sz="1400">
                          <a:latin typeface="Arial" panose="020B0604020202020204"/>
                          <a:ea typeface="等线" panose="02010600030101010101" charset="-122"/>
                        </a:rPr>
                        <a:t>N/PN</a:t>
                      </a:r>
                      <a:r>
                        <a:rPr lang="zh-CN" sz="1400">
                          <a:latin typeface="等线" panose="02010600030101010101" charset="-122"/>
                          <a:ea typeface="等线" panose="02010600030101010101" charset="-122"/>
                        </a:rPr>
                        <a:t>：连续变量随意分类；</a:t>
                      </a:r>
                      <a:r>
                        <a:rPr lang="en-US" altLang="zh-CN" sz="1400">
                          <a:latin typeface="Arial" panose="020B0604020202020204"/>
                          <a:ea typeface="等线" panose="02010600030101010101" charset="-122"/>
                        </a:rPr>
                        <a:t>NI</a:t>
                      </a:r>
                      <a:r>
                        <a:rPr lang="zh-CN" sz="1400">
                          <a:latin typeface="等线" panose="02010600030101010101" charset="-122"/>
                          <a:ea typeface="等线" panose="02010600030101010101" charset="-122"/>
                        </a:rPr>
                        <a:t>：未说明处理方法</a:t>
                      </a:r>
                      <a:endParaRPr lang="zh-CN" sz="1400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38150"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Arial" panose="020B0604020202020204"/>
                          <a:ea typeface="等线" panose="02010600030101010101" charset="-122"/>
                        </a:rPr>
                        <a:t>4.3 </a:t>
                      </a:r>
                      <a:r>
                        <a:rPr lang="zh-CN" sz="1400">
                          <a:latin typeface="等线" panose="02010600030101010101" charset="-122"/>
                          <a:ea typeface="等线" panose="02010600030101010101" charset="-122"/>
                        </a:rPr>
                        <a:t>所有入组对象是否纳入分析？</a:t>
                      </a:r>
                      <a:endParaRPr lang="zh-CN" sz="1400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Arial" panose="020B0604020202020204"/>
                          <a:ea typeface="等线" panose="02010600030101010101" charset="-122"/>
                        </a:rPr>
                        <a:t>Y/PY</a:t>
                      </a:r>
                      <a:r>
                        <a:rPr lang="zh-CN" sz="1400">
                          <a:latin typeface="等线" panose="02010600030101010101" charset="-122"/>
                          <a:ea typeface="等线" panose="02010600030101010101" charset="-122"/>
                        </a:rPr>
                        <a:t>：全部纳入；</a:t>
                      </a:r>
                      <a:r>
                        <a:rPr lang="en-US" altLang="zh-CN" sz="1400">
                          <a:latin typeface="Arial" panose="020B0604020202020204"/>
                          <a:ea typeface="等线" panose="02010600030101010101" charset="-122"/>
                        </a:rPr>
                        <a:t>N/PN</a:t>
                      </a:r>
                      <a:r>
                        <a:rPr lang="zh-CN" sz="1400">
                          <a:latin typeface="等线" panose="02010600030101010101" charset="-122"/>
                          <a:ea typeface="等线" panose="02010600030101010101" charset="-122"/>
                        </a:rPr>
                        <a:t>：不当剔除亚组；</a:t>
                      </a:r>
                      <a:r>
                        <a:rPr lang="en-US" altLang="zh-CN" sz="1400">
                          <a:latin typeface="Arial" panose="020B0604020202020204"/>
                          <a:ea typeface="等线" panose="02010600030101010101" charset="-122"/>
                        </a:rPr>
                        <a:t>NI</a:t>
                      </a:r>
                      <a:r>
                        <a:rPr lang="zh-CN" sz="1400">
                          <a:latin typeface="等线" panose="02010600030101010101" charset="-122"/>
                          <a:ea typeface="等线" panose="02010600030101010101" charset="-122"/>
                        </a:rPr>
                        <a:t>：未报告纳入分析的对象数</a:t>
                      </a:r>
                      <a:endParaRPr lang="zh-CN" sz="1400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78155"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Arial" panose="020B0604020202020204"/>
                          <a:ea typeface="等线" panose="02010600030101010101" charset="-122"/>
                        </a:rPr>
                        <a:t>4.4 </a:t>
                      </a:r>
                      <a:r>
                        <a:rPr lang="zh-CN" sz="1400">
                          <a:latin typeface="等线" panose="02010600030101010101" charset="-122"/>
                          <a:ea typeface="等线" panose="02010600030101010101" charset="-122"/>
                        </a:rPr>
                        <a:t>缺失数据处理是否恰当？</a:t>
                      </a:r>
                      <a:endParaRPr lang="zh-CN" sz="1400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Arial" panose="020B0604020202020204"/>
                          <a:ea typeface="等线" panose="02010600030101010101" charset="-122"/>
                        </a:rPr>
                        <a:t>Y/PY</a:t>
                      </a:r>
                      <a:r>
                        <a:rPr lang="zh-CN" sz="1400">
                          <a:latin typeface="等线" panose="02010600030101010101" charset="-122"/>
                          <a:ea typeface="等线" panose="02010600030101010101" charset="-122"/>
                        </a:rPr>
                        <a:t>：采用多重插补法；</a:t>
                      </a:r>
                      <a:r>
                        <a:rPr lang="en-US" altLang="zh-CN" sz="1400">
                          <a:latin typeface="Arial" panose="020B0604020202020204"/>
                          <a:ea typeface="等线" panose="02010600030101010101" charset="-122"/>
                        </a:rPr>
                        <a:t>N/PN</a:t>
                      </a:r>
                      <a:r>
                        <a:rPr lang="zh-CN" sz="1400">
                          <a:latin typeface="等线" panose="02010600030101010101" charset="-122"/>
                          <a:ea typeface="等线" panose="02010600030101010101" charset="-122"/>
                        </a:rPr>
                        <a:t>：直接删除或方法错误；</a:t>
                      </a:r>
                      <a:r>
                        <a:rPr lang="en-US" altLang="zh-CN" sz="1400">
                          <a:latin typeface="Arial" panose="020B0604020202020204"/>
                          <a:ea typeface="等线" panose="02010600030101010101" charset="-122"/>
                        </a:rPr>
                        <a:t>NI</a:t>
                      </a:r>
                      <a:r>
                        <a:rPr lang="zh-CN" sz="1400">
                          <a:latin typeface="等线" panose="02010600030101010101" charset="-122"/>
                          <a:ea typeface="等线" panose="02010600030101010101" charset="-122"/>
                        </a:rPr>
                        <a:t>：未说明缺失数据处理</a:t>
                      </a:r>
                      <a:endParaRPr lang="zh-CN" sz="1400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Arial" panose="020B0604020202020204"/>
                          <a:ea typeface="等线" panose="02010600030101010101" charset="-122"/>
                        </a:rPr>
                        <a:t>4.5 </a:t>
                      </a:r>
                      <a:r>
                        <a:rPr lang="zh-CN" sz="1400">
                          <a:latin typeface="等线" panose="02010600030101010101" charset="-122"/>
                          <a:ea typeface="等线" panose="02010600030101010101" charset="-122"/>
                        </a:rPr>
                        <a:t>是否避免基于单因素分析筛选预测因子？</a:t>
                      </a:r>
                      <a:endParaRPr lang="zh-CN" sz="1400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Arial" panose="020B0604020202020204"/>
                          <a:ea typeface="等线" panose="02010600030101010101" charset="-122"/>
                        </a:rPr>
                        <a:t>Y/PY</a:t>
                      </a:r>
                      <a:r>
                        <a:rPr lang="zh-CN" sz="1400">
                          <a:latin typeface="等线" panose="02010600030101010101" charset="-122"/>
                          <a:ea typeface="等线" panose="02010600030101010101" charset="-122"/>
                        </a:rPr>
                        <a:t>：基于多因素或专业知识筛选；</a:t>
                      </a:r>
                      <a:r>
                        <a:rPr lang="en-US" altLang="zh-CN" sz="1400">
                          <a:latin typeface="Arial" panose="020B0604020202020204"/>
                          <a:ea typeface="等线" panose="02010600030101010101" charset="-122"/>
                        </a:rPr>
                        <a:t>N/PN</a:t>
                      </a:r>
                      <a:r>
                        <a:rPr lang="zh-CN" sz="1400">
                          <a:latin typeface="等线" panose="02010600030101010101" charset="-122"/>
                          <a:ea typeface="等线" panose="02010600030101010101" charset="-122"/>
                        </a:rPr>
                        <a:t>：单因素</a:t>
                      </a:r>
                      <a:r>
                        <a:rPr lang="en-US" altLang="zh-CN" sz="1400">
                          <a:latin typeface="Arial" panose="020B0604020202020204"/>
                          <a:ea typeface="等线" panose="02010600030101010101" charset="-122"/>
                        </a:rPr>
                        <a:t>P&lt;0.05</a:t>
                      </a:r>
                      <a:r>
                        <a:rPr lang="zh-CN" sz="1400">
                          <a:latin typeface="等线" panose="02010600030101010101" charset="-122"/>
                          <a:ea typeface="等线" panose="02010600030101010101" charset="-122"/>
                        </a:rPr>
                        <a:t>才纳入多因素模型；</a:t>
                      </a:r>
                      <a:r>
                        <a:rPr lang="en-US" altLang="zh-CN" sz="1400">
                          <a:latin typeface="Arial" panose="020B0604020202020204"/>
                          <a:ea typeface="等线" panose="02010600030101010101" charset="-122"/>
                        </a:rPr>
                        <a:t>NI</a:t>
                      </a:r>
                      <a:r>
                        <a:rPr lang="zh-CN" sz="1400">
                          <a:latin typeface="等线" panose="02010600030101010101" charset="-122"/>
                          <a:ea typeface="等线" panose="02010600030101010101" charset="-122"/>
                        </a:rPr>
                        <a:t>：未说明筛选方法</a:t>
                      </a:r>
                      <a:endParaRPr lang="zh-CN" sz="1400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" y="342900"/>
            <a:ext cx="10759440" cy="3086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3915" y="1155700"/>
            <a:ext cx="8386445" cy="478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0850" y="267335"/>
            <a:ext cx="9100820" cy="632396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12925" y="765175"/>
            <a:ext cx="8995410" cy="68580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21180" y="1645920"/>
            <a:ext cx="9022080" cy="67056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821180" y="2529840"/>
            <a:ext cx="9006840" cy="132588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805940" y="4038600"/>
            <a:ext cx="9037320" cy="227076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08660" y="649224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陈茹</a:t>
            </a:r>
            <a:r>
              <a:rPr lang="en-US" altLang="zh-CN" sz="1400"/>
              <a:t>, </a:t>
            </a:r>
            <a:r>
              <a:rPr lang="zh-CN" altLang="en-US" sz="1400"/>
              <a:t>中华流行病学杂志</a:t>
            </a:r>
            <a:r>
              <a:rPr lang="en-US" altLang="zh-CN" sz="1400"/>
              <a:t>,2020,.</a:t>
            </a:r>
            <a:endParaRPr lang="en-US" altLang="zh-CN"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7785" y="1372235"/>
            <a:ext cx="6348095" cy="37788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08660" y="649224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陈茹</a:t>
            </a:r>
            <a:r>
              <a:rPr lang="en-US" altLang="zh-CN" sz="1400"/>
              <a:t>, </a:t>
            </a:r>
            <a:r>
              <a:rPr lang="zh-CN" altLang="en-US" sz="1400"/>
              <a:t>中华流行病学杂志</a:t>
            </a:r>
            <a:r>
              <a:rPr lang="en-US" altLang="zh-CN" sz="1400"/>
              <a:t>,2020,.</a:t>
            </a:r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偏倚评价及报告规范_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"/>
            <a:ext cx="12192000" cy="6855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偏倚评价及报告规范_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"/>
            <a:ext cx="12192000" cy="6855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420" y="3158490"/>
            <a:ext cx="6545580" cy="34061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83630" y="5501640"/>
            <a:ext cx="2590800" cy="47244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510" y="1103630"/>
            <a:ext cx="10664190" cy="4187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8680" y="1785620"/>
            <a:ext cx="11289030" cy="4015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60000"/>
              </a:lnSpc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当原始研究的人群、预测因素或结局与系统综述的特定研究问题存在差异时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可能产生适用性的问题。例如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预测模型的研究对象来自医院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而系统综述关注的是社区人群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这时报告的预测模型的校准度和区分度可能并不适用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因为医院来源患者的疾病通常比社区来源的更危重。而当原始研究的人群纳入标准、预测因素和结局与系统综述的问题直接匹配时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就不会出现适用性的顾虑。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39825" y="1195705"/>
            <a:ext cx="45104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华文宋体" panose="02010600040101010101" charset="-122"/>
                <a:ea typeface="华文宋体" panose="02010600040101010101" charset="-122"/>
              </a:rPr>
              <a:t>适用度</a:t>
            </a:r>
            <a:endParaRPr lang="zh-CN" altLang="en-US" sz="2400" b="1">
              <a:latin typeface="华文宋体" panose="02010600040101010101" charset="-122"/>
              <a:ea typeface="华文宋体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偏倚评价及报告规范_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"/>
            <a:ext cx="12192000" cy="685546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344545" y="2504440"/>
            <a:ext cx="877570" cy="60071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 b="1">
                <a:latin typeface="仿宋" panose="02010609060101010101" charset="-122"/>
                <a:ea typeface="仿宋" panose="02010609060101010101" charset="-122"/>
              </a:rPr>
              <a:t>2</a:t>
            </a:r>
            <a:endParaRPr lang="en-US" altLang="zh-CN" sz="36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37760" y="3035935"/>
            <a:ext cx="877570" cy="60071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 b="1">
                <a:latin typeface="仿宋" panose="02010609060101010101" charset="-122"/>
                <a:ea typeface="仿宋" panose="02010609060101010101" charset="-122"/>
              </a:rPr>
              <a:t>3</a:t>
            </a:r>
            <a:endParaRPr lang="en-US" altLang="zh-CN" sz="36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403975" y="3359150"/>
            <a:ext cx="877570" cy="60071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 b="1">
                <a:latin typeface="仿宋" panose="02010609060101010101" charset="-122"/>
                <a:ea typeface="仿宋" panose="02010609060101010101" charset="-122"/>
              </a:rPr>
              <a:t>6</a:t>
            </a:r>
            <a:endParaRPr lang="en-US" altLang="zh-CN" sz="36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950835" y="3636645"/>
            <a:ext cx="877570" cy="60071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 b="1">
                <a:latin typeface="仿宋" panose="02010609060101010101" charset="-122"/>
                <a:ea typeface="仿宋" panose="02010609060101010101" charset="-122"/>
              </a:rPr>
              <a:t>9</a:t>
            </a:r>
            <a:endParaRPr lang="en-US" altLang="zh-CN" sz="3600" b="1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985" y="1158875"/>
            <a:ext cx="1986915" cy="479996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9615" y="998220"/>
            <a:ext cx="8193405" cy="4632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0850" y="267335"/>
            <a:ext cx="9100820" cy="632396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12925" y="765175"/>
            <a:ext cx="8995410" cy="68580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21180" y="1645920"/>
            <a:ext cx="9022080" cy="67056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821180" y="2529840"/>
            <a:ext cx="9006840" cy="132588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805940" y="4038600"/>
            <a:ext cx="9037320" cy="227076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08660" y="649224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陈茹</a:t>
            </a:r>
            <a:r>
              <a:rPr lang="en-US" altLang="zh-CN" sz="1400"/>
              <a:t>, </a:t>
            </a:r>
            <a:r>
              <a:rPr lang="zh-CN" altLang="en-US" sz="1400"/>
              <a:t>中华流行病学杂志</a:t>
            </a:r>
            <a:r>
              <a:rPr lang="en-US" altLang="zh-CN" sz="1400"/>
              <a:t>,2020,.</a:t>
            </a:r>
            <a:endParaRPr lang="en-US" altLang="zh-CN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/>
        </p:nvGraphicFramePr>
        <p:xfrm>
          <a:off x="2209800" y="3436620"/>
          <a:ext cx="7574280" cy="2459355"/>
        </p:xfrm>
        <a:graphic>
          <a:graphicData uri="http://schemas.openxmlformats.org/drawingml/2006/table">
            <a:tbl>
              <a:tblPr/>
              <a:tblGrid>
                <a:gridCol w="3787140"/>
                <a:gridCol w="3787140"/>
              </a:tblGrid>
              <a:tr h="1154430"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 </a:t>
                      </a:r>
                      <a:r>
                        <a:rPr 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是否使用恰当数据来源（如队列、</a:t>
                      </a:r>
                      <a:r>
                        <a:rPr lang="en-US" alt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RCT</a:t>
                      </a:r>
                      <a:r>
                        <a:rPr 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、巢式病例对照）？</a:t>
                      </a:r>
                      <a:endParaRPr lang="zh-CN"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Y/PY</a:t>
                      </a:r>
                      <a:r>
                        <a:rPr lang="zh-CN" altLang="en-US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：队列</a:t>
                      </a:r>
                      <a:r>
                        <a:rPr lang="en-US" alt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/RCT/</a:t>
                      </a:r>
                      <a:r>
                        <a:rPr lang="zh-CN" altLang="en-US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巢式病例对照；</a:t>
                      </a:r>
                      <a:r>
                        <a:rPr lang="en-US" alt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N/PN</a:t>
                      </a:r>
                      <a:r>
                        <a:rPr lang="zh-CN" altLang="en-US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：非巢式病例对照；</a:t>
                      </a:r>
                      <a:r>
                        <a:rPr lang="en-US" alt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NI</a:t>
                      </a:r>
                      <a:r>
                        <a:rPr lang="zh-CN" altLang="en-US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：数据来源描述不清</a:t>
                      </a:r>
                      <a:endParaRPr lang="zh-CN" altLang="en-US"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304925"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1.2 </a:t>
                      </a:r>
                      <a:r>
                        <a:rPr 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研究对象纳入排除标准是否恰当？</a:t>
                      </a:r>
                      <a:endParaRPr lang="zh-CN"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Y/PY</a:t>
                      </a:r>
                      <a:r>
                        <a:rPr 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：标准明确且代表目标人群；</a:t>
                      </a:r>
                      <a:r>
                        <a:rPr lang="en-US" alt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N/PN</a:t>
                      </a:r>
                      <a:r>
                        <a:rPr 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：纳入已发生结局者或排除关键亚组；</a:t>
                      </a:r>
                      <a:r>
                        <a:rPr lang="en-US" alt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NI</a:t>
                      </a:r>
                      <a:r>
                        <a:rPr lang="zh-CN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：标准未说明</a:t>
                      </a:r>
                      <a:endParaRPr lang="zh-CN"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6200" marR="76200" marT="38100" marB="19050" anchor="t" anchorCtr="0">
                    <a:lnL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209800" y="2976245"/>
            <a:ext cx="4238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研究对象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96440" y="2895600"/>
            <a:ext cx="8001000" cy="333756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0" y="1238885"/>
            <a:ext cx="11483340" cy="1417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ABLE_ENDDRAG_ORIGIN_RECT" val="860*283"/>
  <p:tag name="TABLE_ENDDRAG_RECT" val="54*221*860*283"/>
</p:tagLst>
</file>

<file path=ppt/tags/tag2.xml><?xml version="1.0" encoding="utf-8"?>
<p:tagLst xmlns:p="http://schemas.openxmlformats.org/presentationml/2006/main">
  <p:tag name="TABLE_ENDDRAG_ORIGIN_RECT" val="848*349"/>
  <p:tag name="TABLE_ENDDRAG_RECT" val="64*179*848*349"/>
</p:tagLst>
</file>

<file path=ppt/tags/tag3.xml><?xml version="1.0" encoding="utf-8"?>
<p:tagLst xmlns:p="http://schemas.openxmlformats.org/presentationml/2006/main">
  <p:tag name="TABLE_ENDDRAG_ORIGIN_RECT" val="888*335"/>
  <p:tag name="TABLE_ENDDRAG_RECT" val="33*190*888*335"/>
</p:tagLst>
</file>

<file path=ppt/tags/tag4.xml><?xml version="1.0" encoding="utf-8"?>
<p:tagLst xmlns:p="http://schemas.openxmlformats.org/presentationml/2006/main">
  <p:tag name="resource_record_key" val="{&quot;10&quot;:[3733195,4531770,21580035,50025765,4687664,21600318,21597168,21588437,19953716],&quot;12&quot;:[25073100,25002966,25004300,25087826,25002187,25001070]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1466</Words>
  <Application>WPS 演示</Application>
  <PresentationFormat>宽屏</PresentationFormat>
  <Paragraphs>98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宋体</vt:lpstr>
      <vt:lpstr>Wingdings</vt:lpstr>
      <vt:lpstr>华文宋体</vt:lpstr>
      <vt:lpstr>仿宋</vt:lpstr>
      <vt:lpstr>Arial</vt:lpstr>
      <vt:lpstr>等线</vt:lpstr>
      <vt:lpstr>微软雅黑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long</cp:lastModifiedBy>
  <cp:revision>162</cp:revision>
  <dcterms:created xsi:type="dcterms:W3CDTF">2019-04-11T13:43:00Z</dcterms:created>
  <dcterms:modified xsi:type="dcterms:W3CDTF">2025-11-06T12:09:01Z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KSOTemplateUUID">
    <vt:lpwstr>v1.0_mb_/HK4LOyz+3eSIby91cvybg==</vt:lpwstr>
  </property>
  <property fmtid="{D5CDD505-2E9C-101B-9397-08002B2CF9AE}" pid="4" name="ICV">
    <vt:lpwstr>E7CA775654584D70AE8A37322FAF7A2F_13</vt:lpwstr>
  </property>
</Properties>
</file>